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  <p:sldMasterId id="2147483673" r:id="rId2"/>
  </p:sldMasterIdLst>
  <p:notesMasterIdLst>
    <p:notesMasterId r:id="rId11"/>
  </p:notesMasterIdLst>
  <p:handoutMasterIdLst>
    <p:handoutMasterId r:id="rId12"/>
  </p:handoutMasterIdLst>
  <p:sldIdLst>
    <p:sldId id="316" r:id="rId3"/>
    <p:sldId id="312" r:id="rId4"/>
    <p:sldId id="313" r:id="rId5"/>
    <p:sldId id="314" r:id="rId6"/>
    <p:sldId id="315" r:id="rId7"/>
    <p:sldId id="317" r:id="rId8"/>
    <p:sldId id="318" r:id="rId9"/>
    <p:sldId id="319" r:id="rId10"/>
  </p:sldIdLst>
  <p:sldSz cx="9144000" cy="6858000" type="screen4x3"/>
  <p:notesSz cx="7104063" cy="10234613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ヒラギノ角ゴ Pro W3" pitchFamily="1" charset="-128"/>
        <a:cs typeface="+mn-cs"/>
        <a:sym typeface="Helvetica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ヒラギノ角ゴ Pro W3" pitchFamily="1" charset="-128"/>
        <a:cs typeface="+mn-cs"/>
        <a:sym typeface="Helvetica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ヒラギノ角ゴ Pro W3" pitchFamily="1" charset="-128"/>
        <a:cs typeface="+mn-cs"/>
        <a:sym typeface="Helvetica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ヒラギノ角ゴ Pro W3" pitchFamily="1" charset="-128"/>
        <a:cs typeface="+mn-cs"/>
        <a:sym typeface="Helvetica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ヒラギノ角ゴ Pro W3" pitchFamily="1" charset="-128"/>
        <a:cs typeface="+mn-cs"/>
        <a:sym typeface="Helvetica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ヒラギノ角ゴ Pro W3" pitchFamily="1" charset="-128"/>
        <a:cs typeface="+mn-cs"/>
        <a:sym typeface="Helvetica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ヒラギノ角ゴ Pro W3" pitchFamily="1" charset="-128"/>
        <a:cs typeface="+mn-cs"/>
        <a:sym typeface="Helvetica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ヒラギノ角ゴ Pro W3" pitchFamily="1" charset="-128"/>
        <a:cs typeface="+mn-cs"/>
        <a:sym typeface="Helvetica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ヒラギノ角ゴ Pro W3" pitchFamily="1" charset="-128"/>
        <a:cs typeface="+mn-cs"/>
        <a:sym typeface="Helvetica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211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253">
          <p15:clr>
            <a:srgbClr val="A4A3A4"/>
          </p15:clr>
        </p15:guide>
        <p15:guide id="5" orient="horz" pos="346">
          <p15:clr>
            <a:srgbClr val="A4A3A4"/>
          </p15:clr>
        </p15:guide>
        <p15:guide id="6" pos="249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30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Valentini" initials="AV" lastIdx="1" clrIdx="0">
    <p:extLst>
      <p:ext uri="{19B8F6BF-5375-455C-9EA6-DF929625EA0E}">
        <p15:presenceInfo xmlns:p15="http://schemas.microsoft.com/office/powerpoint/2012/main" userId="S-1-5-21-1343024091-842925246-1801674531-23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627D"/>
    <a:srgbClr val="A9C8D9"/>
    <a:srgbClr val="FFEAD7"/>
    <a:srgbClr val="A78DA6"/>
    <a:srgbClr val="C8B64E"/>
    <a:srgbClr val="66C0AF"/>
    <a:srgbClr val="47B937"/>
    <a:srgbClr val="EDAF8F"/>
    <a:srgbClr val="0B6EB4"/>
    <a:srgbClr val="63B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1" autoAdjust="0"/>
    <p:restoredTop sz="94253" autoAdjust="0"/>
  </p:normalViewPr>
  <p:slideViewPr>
    <p:cSldViewPr showGuides="1">
      <p:cViewPr varScale="1">
        <p:scale>
          <a:sx n="107" d="100"/>
          <a:sy n="107" d="100"/>
        </p:scale>
        <p:origin x="2028" y="114"/>
      </p:cViewPr>
      <p:guideLst>
        <p:guide orient="horz" pos="1071"/>
        <p:guide orient="horz" pos="2115"/>
        <p:guide orient="horz" pos="3793"/>
        <p:guide orient="horz" pos="1253"/>
        <p:guide orient="horz" pos="346"/>
        <p:guide pos="2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3786" y="84"/>
      </p:cViewPr>
      <p:guideLst>
        <p:guide orient="horz" pos="3230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0C0B891-16A1-45A5-936D-5D8FE42AF9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A8062D0-7B1E-490D-BE62-FBE7CBE01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01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30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Helvetica" pitchFamily="1" charset="0"/>
                <a:sym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5363" name="Rectangle 3"/>
          <p:cNvSpPr>
            <a:spLocks noGrp="1"/>
          </p:cNvSpPr>
          <p:nvPr>
            <p:ph type="dt" idx="1"/>
          </p:nvPr>
        </p:nvSpPr>
        <p:spPr bwMode="auto">
          <a:xfrm>
            <a:off x="4025636" y="0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Helvetica" pitchFamily="1" charset="0"/>
                <a:sym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47209" y="4861441"/>
            <a:ext cx="5209646" cy="46055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1536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9722882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30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Helvetica" pitchFamily="1" charset="0"/>
                <a:sym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536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4025636" y="9722882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08BE0CE3-2D55-4586-B8AB-803EE9AE7F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9pPr>
          </a:lstStyle>
          <a:p>
            <a:fld id="{92AF481D-F4BC-4AB0-BDE4-6B0AC6EA571A}" type="slidenum">
              <a:rPr lang="it-IT" altLang="it-IT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/>
              <a:t>1</a:t>
            </a:fld>
            <a:endParaRPr lang="it-IT" altLang="it-IT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1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9855-270D-491A-B444-CCE7351E7D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F4B-AEDC-4DAE-B370-2335096FF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74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9855-270D-491A-B444-CCE7351E7D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F4B-AEDC-4DAE-B370-2335096FF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7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9855-270D-491A-B444-CCE7351E7D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F4B-AEDC-4DAE-B370-2335096FF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78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AE56-4675-45B1-BE50-81A5C6D9C240}" type="datetimeFigureOut">
              <a:rPr lang="it-IT"/>
              <a:pPr>
                <a:defRPr/>
              </a:pPr>
              <a:t>26/04/2021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BFF7-49FC-462E-9905-79CAE716493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60095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3D41-FBF1-4202-8FFF-2A80FAEA3E79}" type="datetimeFigureOut">
              <a:rPr lang="it-IT"/>
              <a:pPr>
                <a:defRPr/>
              </a:pPr>
              <a:t>26/04/2021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BFB1-3481-4522-9036-0FFF8A8949E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901725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2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7"/>
            <a:ext cx="1017039" cy="781969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 userDrawn="1"/>
        </p:nvSpPr>
        <p:spPr bwMode="gray">
          <a:xfrm>
            <a:off x="8388424" y="254631"/>
            <a:ext cx="6480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it-IT" altLang="en-US" sz="1700" b="1" dirty="0">
              <a:solidFill>
                <a:srgbClr val="002060"/>
              </a:solidFill>
              <a:latin typeface="Gotham Light" panose="02000603030000020004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8820150" y="333375"/>
            <a:ext cx="914400" cy="914400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CBAE452-1F2E-43EA-BA44-864927FE0E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788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76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1EAA-20C6-497F-A0EE-A537959A604E}" type="datetimeFigureOut">
              <a:rPr lang="it-IT"/>
              <a:pPr>
                <a:defRPr/>
              </a:pPr>
              <a:t>26/04/2021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E6A9-9E6C-4E04-92DF-81057E0DD98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4539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8AE9-A460-4CAC-AA26-EBC9C647B26C}" type="datetimeFigureOut">
              <a:rPr lang="it-IT"/>
              <a:pPr>
                <a:defRPr/>
              </a:pPr>
              <a:t>26/04/2021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69DD-1758-447F-BFC8-A6554DD29CB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44381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13ED-D0B5-426B-B08E-974C92277129}" type="datetimeFigureOut">
              <a:rPr lang="it-IT"/>
              <a:pPr>
                <a:defRPr/>
              </a:pPr>
              <a:t>26/04/2021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3EDF-E87B-4995-8F5D-A41E21C7CE8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88155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7219-795A-4D13-8308-F5B6C2623CB9}" type="datetimeFigureOut">
              <a:rPr lang="it-IT"/>
              <a:pPr>
                <a:defRPr/>
              </a:pPr>
              <a:t>26/04/2021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2B2E-0C76-4084-8AF3-60025D7808E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42676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3DBF-DF20-4491-A07E-CA64A5070362}" type="datetimeFigureOut">
              <a:rPr lang="it-IT"/>
              <a:pPr>
                <a:defRPr/>
              </a:pPr>
              <a:t>26/04/2021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B6A1-66C7-44A0-A4DE-AF94217279C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1525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9855-270D-491A-B444-CCE7351E7D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F4B-AEDC-4DAE-B370-2335096FF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693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E878-B6DE-43AF-AC82-2BCFDA272B83}" type="datetimeFigureOut">
              <a:rPr lang="it-IT"/>
              <a:pPr>
                <a:defRPr/>
              </a:pPr>
              <a:t>26/04/2021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8CAB5-4ABA-4851-AED4-5293BD63FCD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7402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9B3E-9CCE-42FC-B776-12CCE030691D}" type="datetimeFigureOut">
              <a:rPr lang="it-IT"/>
              <a:pPr>
                <a:defRPr/>
              </a:pPr>
              <a:t>26/04/2021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775ED-D82B-40BF-B6A4-151FDD5A42B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43495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D245-1903-4F8C-816D-91BCDA5622E5}" type="datetimeFigureOut">
              <a:rPr lang="it-IT"/>
              <a:pPr>
                <a:defRPr/>
              </a:pPr>
              <a:t>26/04/2021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7A18-01EC-4914-86D6-D705A6108FF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70638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1C73-898A-4711-B6EF-355008740DAA}" type="datetimeFigureOut">
              <a:rPr lang="it-IT"/>
              <a:pPr>
                <a:defRPr/>
              </a:pPr>
              <a:t>26/04/2021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15B9-E4DA-4381-B0F3-737ABF82DE6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8364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9855-270D-491A-B444-CCE7351E7D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F4B-AEDC-4DAE-B370-2335096FF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23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9855-270D-491A-B444-CCE7351E7D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F4B-AEDC-4DAE-B370-2335096FF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72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9855-270D-491A-B444-CCE7351E7D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F4B-AEDC-4DAE-B370-2335096FF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55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9855-270D-491A-B444-CCE7351E7D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F4B-AEDC-4DAE-B370-2335096FF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1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9855-270D-491A-B444-CCE7351E7D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F4B-AEDC-4DAE-B370-2335096FF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11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9855-270D-491A-B444-CCE7351E7D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F4B-AEDC-4DAE-B370-2335096FF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05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9855-270D-491A-B444-CCE7351E7D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F4B-AEDC-4DAE-B370-2335096FF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80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9855-270D-491A-B444-CCE7351E7D10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5F4B-AEDC-4DAE-B370-2335096FF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17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858CF9-D677-42B7-83B8-0263E332CB6C}" type="datetimeFigureOut">
              <a:rPr lang="it-IT"/>
              <a:pPr>
                <a:defRPr/>
              </a:pPr>
              <a:t>26/04/2021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2B565D-8233-4727-BA4B-038143AB4DA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0"/>
            <a:ext cx="5970587" cy="6046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052" name="Rectangle 3"/>
          <p:cNvSpPr>
            <a:spLocks/>
          </p:cNvSpPr>
          <p:nvPr/>
        </p:nvSpPr>
        <p:spPr bwMode="auto">
          <a:xfrm>
            <a:off x="539750" y="3471863"/>
            <a:ext cx="330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altLang="it-IT" sz="2000" dirty="0">
              <a:solidFill>
                <a:srgbClr val="002060"/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07503" y="1730375"/>
            <a:ext cx="478140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ヒラギノ角ゴ Pro W3" pitchFamily="1" charset="-128"/>
                <a:sym typeface="Helvetica" panose="020B0604020202020204" pitchFamily="34" charset="0"/>
              </a:defRPr>
            </a:lvl9pPr>
          </a:lstStyle>
          <a:p>
            <a:r>
              <a:rPr lang="it-IT" sz="3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Campagna</a:t>
            </a:r>
          </a:p>
          <a:p>
            <a:r>
              <a:rPr lang="it-IT" sz="3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COVID-19 di </a:t>
            </a:r>
          </a:p>
          <a:p>
            <a:r>
              <a:rPr lang="it-IT" sz="3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Regione Lazio</a:t>
            </a:r>
          </a:p>
          <a:p>
            <a:endParaRPr lang="it-IT" sz="3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19904"/>
            <a:ext cx="4572000" cy="173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776673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sellaDiTesto 38"/>
          <p:cNvSpPr txBox="1"/>
          <p:nvPr/>
        </p:nvSpPr>
        <p:spPr>
          <a:xfrm>
            <a:off x="971600" y="149731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D2DF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prenotazioni dal portale regionale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2978" y="836956"/>
            <a:ext cx="8932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  <a:sym typeface="Helvetica" panose="020B0604020202020204" pitchFamily="34" charset="0"/>
            </a:endParaRPr>
          </a:p>
          <a:p>
            <a:pPr algn="just"/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anose="020B0604020202020204" pitchFamily="34" charset="0"/>
              </a:rPr>
              <a:t>Prenotazioni dei cittadini attraverso piattaforma web sono state avviate il 01 febbraio 2021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325341" y="1740974"/>
            <a:ext cx="634705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27 aprile </a:t>
            </a:r>
          </a:p>
          <a:p>
            <a:pPr algn="ctr"/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oltre 1.250.000 </a:t>
            </a:r>
          </a:p>
          <a:p>
            <a:pPr algn="ctr"/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Prenotazioni </a:t>
            </a:r>
            <a:r>
              <a:rPr lang="it-IT" sz="44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effettuate</a:t>
            </a:r>
            <a:endParaRPr lang="it-IT" sz="4400" dirty="0"/>
          </a:p>
        </p:txBody>
      </p:sp>
      <p:sp>
        <p:nvSpPr>
          <p:cNvPr id="16" name="Rettangolo 15"/>
          <p:cNvSpPr/>
          <p:nvPr/>
        </p:nvSpPr>
        <p:spPr>
          <a:xfrm>
            <a:off x="683568" y="443711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  <a:sym typeface="Helvetica" panose="020B0604020202020204" pitchFamily="34" charset="0"/>
            </a:endParaRPr>
          </a:p>
          <a:p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momento per tutte le prenotazioni la data di prima somministrazione è entro il 31 maggio 2021.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C62221D-251C-48E1-B131-4301DF5BA682}"/>
              </a:ext>
            </a:extLst>
          </p:cNvPr>
          <p:cNvSpPr/>
          <p:nvPr/>
        </p:nvSpPr>
        <p:spPr>
          <a:xfrm>
            <a:off x="72008" y="1815207"/>
            <a:ext cx="197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80  </a:t>
            </a:r>
          </a:p>
          <a:p>
            <a:pPr algn="ctr"/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oltre 315.000</a:t>
            </a:r>
            <a:endParaRPr lang="it-IT" sz="1200" b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C291066-62E3-4A6F-B076-4DABC8AC383F}"/>
              </a:ext>
            </a:extLst>
          </p:cNvPr>
          <p:cNvSpPr/>
          <p:nvPr/>
        </p:nvSpPr>
        <p:spPr>
          <a:xfrm>
            <a:off x="6682544" y="2046039"/>
            <a:ext cx="197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Fascia 70-79</a:t>
            </a:r>
          </a:p>
          <a:p>
            <a:pPr algn="ctr"/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oltre 410.000</a:t>
            </a:r>
            <a:endParaRPr lang="it-IT" sz="1200" b="1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B546AC5-783C-412E-8F0E-45E1F40BA8FC}"/>
              </a:ext>
            </a:extLst>
          </p:cNvPr>
          <p:cNvSpPr/>
          <p:nvPr/>
        </p:nvSpPr>
        <p:spPr>
          <a:xfrm>
            <a:off x="3419872" y="4005064"/>
            <a:ext cx="197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60-69  </a:t>
            </a:r>
          </a:p>
          <a:p>
            <a:pPr algn="ctr"/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oltre 400.000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376319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sellaDiTesto 38"/>
          <p:cNvSpPr txBox="1"/>
          <p:nvPr/>
        </p:nvSpPr>
        <p:spPr>
          <a:xfrm>
            <a:off x="971600" y="149731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D2DF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vaccinazioni registrate in Anagrafe Vaccinale regionale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2978" y="836956"/>
            <a:ext cx="89323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  <a:sym typeface="Helvetica" panose="020B0604020202020204" pitchFamily="34" charset="0"/>
            </a:endParaRPr>
          </a:p>
          <a:p>
            <a:pPr algn="just"/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anose="020B0604020202020204" pitchFamily="34" charset="0"/>
              </a:rPr>
              <a:t>Campagna di vaccinazione avviata a fine dicembre 2020 con la categoria degli operatori sanitari e poi con le categorie indicate dal piano vaccinale nazionale.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Dall’ 8 febbraio sono iniziate le somministrazioni ai cittadini per fascia di età.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02877" y="2132856"/>
            <a:ext cx="4812536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27 aprile </a:t>
            </a:r>
          </a:p>
          <a:p>
            <a:pPr algn="ctr"/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oltre 1.750.000 </a:t>
            </a:r>
          </a:p>
          <a:p>
            <a:pPr algn="ctr"/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Somministrazioni</a:t>
            </a:r>
          </a:p>
          <a:p>
            <a:pPr algn="ctr"/>
            <a:endParaRPr lang="it-IT" sz="4400" b="1" dirty="0"/>
          </a:p>
        </p:txBody>
      </p:sp>
      <p:sp>
        <p:nvSpPr>
          <p:cNvPr id="12" name="Rettangolo 11"/>
          <p:cNvSpPr/>
          <p:nvPr/>
        </p:nvSpPr>
        <p:spPr>
          <a:xfrm>
            <a:off x="1990972" y="5373216"/>
            <a:ext cx="5162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anose="020B0604020202020204" pitchFamily="34" charset="0"/>
              </a:rPr>
              <a:t>56 % donne             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anose="020B0604020202020204" pitchFamily="34" charset="0"/>
              </a:rPr>
              <a:t>44 % uomini</a:t>
            </a:r>
            <a:endParaRPr lang="it-IT" sz="2400" b="1" dirty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2904FA6-B212-4546-A481-543C32377CF4}"/>
              </a:ext>
            </a:extLst>
          </p:cNvPr>
          <p:cNvSpPr/>
          <p:nvPr/>
        </p:nvSpPr>
        <p:spPr>
          <a:xfrm>
            <a:off x="981372" y="450912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anose="020B0604020202020204" pitchFamily="34" charset="0"/>
              </a:rPr>
              <a:t>Somministrate  oltre 1.220.000 prime dosi pari  a circa il 25% della popolazione vaccinabile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3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42978" y="836956"/>
            <a:ext cx="8932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  <a:sym typeface="Helvetica" panose="020B0604020202020204" pitchFamily="34" charset="0"/>
            </a:endParaRPr>
          </a:p>
          <a:p>
            <a:pPr algn="just"/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anose="020B0604020202020204" pitchFamily="34" charset="0"/>
              </a:rPr>
              <a:t> Dal 20 marzo 2021 sono stati prodotti (recuperando anche i precedenti) gli attestati vaccinali per tutti gli assistiti che hanno completato il ciclo vaccinale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-540568" y="1941599"/>
            <a:ext cx="67073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27 aprile </a:t>
            </a:r>
          </a:p>
          <a:p>
            <a:pPr algn="ctr"/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oltre 500.000 </a:t>
            </a:r>
          </a:p>
          <a:p>
            <a:pPr algn="ctr"/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attestati vaccinali prodotti</a:t>
            </a:r>
            <a:endParaRPr lang="it-IT" sz="4400" b="1" dirty="0"/>
          </a:p>
        </p:txBody>
      </p:sp>
      <p:sp>
        <p:nvSpPr>
          <p:cNvPr id="9" name="Rettangolo 8"/>
          <p:cNvSpPr/>
          <p:nvPr/>
        </p:nvSpPr>
        <p:spPr>
          <a:xfrm>
            <a:off x="766522" y="4881934"/>
            <a:ext cx="3445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cui il 30 % scaricati/consultati </a:t>
            </a:r>
          </a:p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 FSE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5292080" y="2584577"/>
            <a:ext cx="34454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oltre 10.000 accessi di media al giorno al FSE</a:t>
            </a:r>
          </a:p>
          <a:p>
            <a:pPr algn="ctr"/>
            <a:endParaRPr lang="it-IT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t-IT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t-IT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t-IT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t-IT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20 % degli accessi al FSE tramite  app </a:t>
            </a:r>
            <a:r>
              <a:rPr lang="it-IT" b="1" dirty="0" err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salutelazio</a:t>
            </a:r>
            <a:endParaRPr lang="it-IT" b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3A87FC4-C463-49F7-82B1-5DA5D6923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23400" r="10625" b="26336"/>
          <a:stretch/>
        </p:blipFill>
        <p:spPr>
          <a:xfrm>
            <a:off x="179512" y="917787"/>
            <a:ext cx="8786117" cy="50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sellaDiTesto 38"/>
          <p:cNvSpPr txBox="1"/>
          <p:nvPr/>
        </p:nvSpPr>
        <p:spPr>
          <a:xfrm>
            <a:off x="1259632" y="1886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D2DF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L’Attestato vaccinale di Regione Lazio 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2978" y="836956"/>
            <a:ext cx="8932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L’attestato vaccinale  contiene le informazioni relative alle somministrazioni in lingua italiana e inglese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61D7E6D-C463-4691-B0D6-EE78418A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049" y="2276872"/>
            <a:ext cx="2241901" cy="313927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60D7ABC-D3BC-427C-AF54-2CBA21171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17595" r="35038" b="9401"/>
          <a:stretch/>
        </p:blipFill>
        <p:spPr>
          <a:xfrm>
            <a:off x="6012160" y="2251266"/>
            <a:ext cx="2312890" cy="325970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248C3E7-ABE5-43DA-9BB2-F5196945BB25}"/>
              </a:ext>
            </a:extLst>
          </p:cNvPr>
          <p:cNvSpPr/>
          <p:nvPr/>
        </p:nvSpPr>
        <p:spPr>
          <a:xfrm>
            <a:off x="585716" y="2523070"/>
            <a:ext cx="2411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anose="020B0604020202020204" pitchFamily="34" charset="0"/>
              </a:rPr>
              <a:t>L’attestato contiene un sigillo NON FALSIFICABILE in caso di stampa, sempre verificabile da App Salute Lazio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8B95C604-7FEB-4EEA-89DA-CC1786FCE868}"/>
              </a:ext>
            </a:extLst>
          </p:cNvPr>
          <p:cNvSpPr/>
          <p:nvPr/>
        </p:nvSpPr>
        <p:spPr bwMode="auto">
          <a:xfrm rot="5400000">
            <a:off x="2903237" y="2999550"/>
            <a:ext cx="658164" cy="216590"/>
          </a:xfrm>
          <a:prstGeom prst="triangle">
            <a:avLst/>
          </a:prstGeom>
          <a:solidFill>
            <a:srgbClr val="575757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endParaRPr lang="it-IT" sz="1400">
              <a:solidFill>
                <a:schemeClr val="bg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C79BC4B-DC0F-42BA-BFC5-02A51A004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89" r="69645" b="67902"/>
          <a:stretch/>
        </p:blipFill>
        <p:spPr>
          <a:xfrm>
            <a:off x="6033791" y="2708920"/>
            <a:ext cx="680519" cy="5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4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sellaDiTesto 38"/>
          <p:cNvSpPr txBox="1"/>
          <p:nvPr/>
        </p:nvSpPr>
        <p:spPr>
          <a:xfrm>
            <a:off x="971600" y="149731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D2DF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  recuperare l’Attestato vaccinale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2978" y="836956"/>
            <a:ext cx="8932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L’attestato vaccinale può essere visualizzato, consultato e condiviso attraverso il portale   APP Salute Lazio accedendo con la propria identità digitale: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514880-7B03-429D-AD33-91FE20299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6601" r="2315" b="9400"/>
          <a:stretch/>
        </p:blipFill>
        <p:spPr>
          <a:xfrm>
            <a:off x="395536" y="1931931"/>
            <a:ext cx="4641233" cy="2596376"/>
          </a:xfrm>
          <a:prstGeom prst="rect">
            <a:avLst/>
          </a:prstGeom>
        </p:spPr>
      </p:pic>
      <p:pic>
        <p:nvPicPr>
          <p:cNvPr id="9" name="7F8FDC7D-9DF5-402B-A948-195C44BA9244">
            <a:extLst>
              <a:ext uri="{FF2B5EF4-FFF2-40B4-BE49-F238E27FC236}">
                <a16:creationId xmlns:a16="http://schemas.microsoft.com/office/drawing/2014/main" id="{1A277705-6FB8-4DAA-B37B-65CD37CD2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b="2888"/>
          <a:stretch/>
        </p:blipFill>
        <p:spPr bwMode="auto">
          <a:xfrm>
            <a:off x="6228184" y="1859923"/>
            <a:ext cx="1597935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3575523-B3F9-49D5-BE5F-D3778F997AFD}"/>
              </a:ext>
            </a:extLst>
          </p:cNvPr>
          <p:cNvSpPr/>
          <p:nvPr/>
        </p:nvSpPr>
        <p:spPr>
          <a:xfrm>
            <a:off x="1331640" y="1484784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anose="020B0604020202020204" pitchFamily="34" charset="0"/>
              </a:rPr>
              <a:t>Portale Salutelazio.it				  App Salute Lazio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ttore 2 18">
            <a:extLst>
              <a:ext uri="{FF2B5EF4-FFF2-40B4-BE49-F238E27FC236}">
                <a16:creationId xmlns:a16="http://schemas.microsoft.com/office/drawing/2014/main" id="{D85C6C8F-746B-4F52-95C0-15B2D1964EC5}"/>
              </a:ext>
            </a:extLst>
          </p:cNvPr>
          <p:cNvCxnSpPr>
            <a:cxnSpLocks/>
          </p:cNvCxnSpPr>
          <p:nvPr/>
        </p:nvCxnSpPr>
        <p:spPr bwMode="auto">
          <a:xfrm flipV="1">
            <a:off x="5220072" y="2291971"/>
            <a:ext cx="1492524" cy="2592288"/>
          </a:xfrm>
          <a:prstGeom prst="straightConnector1">
            <a:avLst/>
          </a:prstGeom>
          <a:solidFill>
            <a:schemeClr val="accent1"/>
          </a:solidFill>
          <a:ln w="28575" cap="rnd" cmpd="sng" algn="ctr">
            <a:solidFill>
              <a:schemeClr val="tx2"/>
            </a:solidFill>
            <a:prstDash val="dash"/>
            <a:round/>
            <a:headEnd type="oval" w="med" len="med"/>
            <a:tailEnd type="arrow"/>
          </a:ln>
          <a:effectLst/>
        </p:spPr>
      </p:cxnSp>
      <p:cxnSp>
        <p:nvCxnSpPr>
          <p:cNvPr id="14" name="Connettore 2 18">
            <a:extLst>
              <a:ext uri="{FF2B5EF4-FFF2-40B4-BE49-F238E27FC236}">
                <a16:creationId xmlns:a16="http://schemas.microsoft.com/office/drawing/2014/main" id="{E20A5967-2143-43EE-AD4A-C0CD8C0F1EB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27548" y="2287883"/>
            <a:ext cx="1492524" cy="2596376"/>
          </a:xfrm>
          <a:prstGeom prst="straightConnector1">
            <a:avLst/>
          </a:prstGeom>
          <a:solidFill>
            <a:schemeClr val="accent1"/>
          </a:solidFill>
          <a:ln w="28575" cap="rnd" cmpd="sng" algn="ctr">
            <a:solidFill>
              <a:schemeClr val="tx2"/>
            </a:solidFill>
            <a:prstDash val="dash"/>
            <a:round/>
            <a:headEnd type="oval" w="med" len="med"/>
            <a:tailEnd type="arrow"/>
          </a:ln>
          <a:effectLst/>
        </p:spPr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9A6031ED-7CA4-45B0-9CDA-0475C2B2FCFD}"/>
              </a:ext>
            </a:extLst>
          </p:cNvPr>
          <p:cNvSpPr/>
          <p:nvPr/>
        </p:nvSpPr>
        <p:spPr>
          <a:xfrm>
            <a:off x="4521247" y="4854352"/>
            <a:ext cx="1404156" cy="27699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anose="020B0604020202020204" pitchFamily="34" charset="0"/>
              </a:rPr>
              <a:t>Accedi ai Servizi</a:t>
            </a:r>
            <a:endParaRPr lang="it-IT" sz="12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21EDBBC-84A9-4EE8-B25E-768E17C93170}"/>
              </a:ext>
            </a:extLst>
          </p:cNvPr>
          <p:cNvSpPr/>
          <p:nvPr/>
        </p:nvSpPr>
        <p:spPr>
          <a:xfrm>
            <a:off x="121275" y="5348804"/>
            <a:ext cx="855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L’attestato vaccinale </a:t>
            </a:r>
            <a:r>
              <a:rPr lang="it-IT" sz="1400" b="1" u="sng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potrà presto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essere recuperato, previo specifico consenso privacy, anche attraverso il proprio medico di famiglia dopo aver completato il ciclo vaccinale</a:t>
            </a:r>
          </a:p>
        </p:txBody>
      </p:sp>
    </p:spTree>
    <p:extLst>
      <p:ext uri="{BB962C8B-B14F-4D97-AF65-F5344CB8AC3E}">
        <p14:creationId xmlns:p14="http://schemas.microsoft.com/office/powerpoint/2010/main" val="230619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sellaDiTesto 38"/>
          <p:cNvSpPr txBox="1"/>
          <p:nvPr/>
        </p:nvSpPr>
        <p:spPr>
          <a:xfrm>
            <a:off x="971600" y="149731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D2DF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  recuperare l’Attestato vaccinale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2978" y="836956"/>
            <a:ext cx="8932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Una volta acceduto con identità digitale, si  può aprire il proprio fascicolo sanitario elettronico e recuperare il proprio attestato vaccinale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514880-7B03-429D-AD33-91FE20299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6601" r="2315" b="9400"/>
          <a:stretch/>
        </p:blipFill>
        <p:spPr>
          <a:xfrm>
            <a:off x="395536" y="2143690"/>
            <a:ext cx="3903021" cy="21834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13CCA58-ABC1-49B7-B13C-3580F2DEC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5200" r="24013" b="29000"/>
          <a:stretch/>
        </p:blipFill>
        <p:spPr>
          <a:xfrm>
            <a:off x="827584" y="2852936"/>
            <a:ext cx="2820553" cy="1867127"/>
          </a:xfrm>
          <a:prstGeom prst="rect">
            <a:avLst/>
          </a:prstGeom>
        </p:spPr>
      </p:pic>
      <p:sp>
        <p:nvSpPr>
          <p:cNvPr id="15" name="Triangolo isoscele 14">
            <a:extLst>
              <a:ext uri="{FF2B5EF4-FFF2-40B4-BE49-F238E27FC236}">
                <a16:creationId xmlns:a16="http://schemas.microsoft.com/office/drawing/2014/main" id="{1FD619ED-8AA5-4F86-8347-6F780711BEB0}"/>
              </a:ext>
            </a:extLst>
          </p:cNvPr>
          <p:cNvSpPr/>
          <p:nvPr/>
        </p:nvSpPr>
        <p:spPr bwMode="auto">
          <a:xfrm rot="5400000">
            <a:off x="3200005" y="3306730"/>
            <a:ext cx="2464484" cy="138404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76213" marR="0" indent="-176213" algn="ctr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Tx/>
              <a:buSzPct val="130000"/>
              <a:buFont typeface="Wingdings" pitchFamily="2" charset="2"/>
              <a:buNone/>
              <a:tabLst/>
            </a:pPr>
            <a:endParaRPr kumimoji="0" lang="it-IT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731D6D13-44EA-4E11-B635-A8EC3FFD862C}"/>
              </a:ext>
            </a:extLst>
          </p:cNvPr>
          <p:cNvGrpSpPr/>
          <p:nvPr/>
        </p:nvGrpSpPr>
        <p:grpSpPr>
          <a:xfrm>
            <a:off x="4609145" y="2143690"/>
            <a:ext cx="4089867" cy="2563228"/>
            <a:chOff x="4609145" y="2143690"/>
            <a:chExt cx="4089867" cy="2563228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773248CE-4B1D-4415-9F03-775888D2E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1" t="6601" r="20075" b="10800"/>
            <a:stretch/>
          </p:blipFill>
          <p:spPr>
            <a:xfrm>
              <a:off x="4609145" y="2143690"/>
              <a:ext cx="4089867" cy="2563228"/>
            </a:xfrm>
            <a:prstGeom prst="rect">
              <a:avLst/>
            </a:prstGeom>
          </p:spPr>
        </p:pic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AF690EF3-9080-40AB-904A-B80EFEB36D6E}"/>
                </a:ext>
              </a:extLst>
            </p:cNvPr>
            <p:cNvSpPr/>
            <p:nvPr/>
          </p:nvSpPr>
          <p:spPr>
            <a:xfrm>
              <a:off x="7236296" y="2175610"/>
              <a:ext cx="958427" cy="14401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endParaRPr>
            </a:p>
          </p:txBody>
        </p:sp>
      </p:grpSp>
      <p:sp>
        <p:nvSpPr>
          <p:cNvPr id="16" name="Ovale 15">
            <a:extLst>
              <a:ext uri="{FF2B5EF4-FFF2-40B4-BE49-F238E27FC236}">
                <a16:creationId xmlns:a16="http://schemas.microsoft.com/office/drawing/2014/main" id="{B3AE335A-04E5-4490-9223-1240A86C04E3}"/>
              </a:ext>
            </a:extLst>
          </p:cNvPr>
          <p:cNvSpPr/>
          <p:nvPr/>
        </p:nvSpPr>
        <p:spPr>
          <a:xfrm>
            <a:off x="5940153" y="2636912"/>
            <a:ext cx="864096" cy="303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5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sellaDiTesto 38"/>
          <p:cNvSpPr txBox="1"/>
          <p:nvPr/>
        </p:nvSpPr>
        <p:spPr>
          <a:xfrm>
            <a:off x="971600" y="149731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D2DF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  verificare l’Attestato vaccinale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2977" y="905143"/>
            <a:ext cx="8932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veridicità dell’attestato vaccinabile è sempre verificabile da App Salute Lazio scansionando il codice a barre dalla funzionalità prevista</a:t>
            </a:r>
          </a:p>
        </p:txBody>
      </p:sp>
      <p:pic>
        <p:nvPicPr>
          <p:cNvPr id="10" name="7F8FDC7D-9DF5-402B-A948-195C44BA9244">
            <a:extLst>
              <a:ext uri="{FF2B5EF4-FFF2-40B4-BE49-F238E27FC236}">
                <a16:creationId xmlns:a16="http://schemas.microsoft.com/office/drawing/2014/main" id="{55E30D6B-BD33-4EAA-A992-F8D5CF12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b="2888"/>
          <a:stretch/>
        </p:blipFill>
        <p:spPr bwMode="auto">
          <a:xfrm>
            <a:off x="961078" y="1548430"/>
            <a:ext cx="2110586" cy="418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2 18">
            <a:extLst>
              <a:ext uri="{FF2B5EF4-FFF2-40B4-BE49-F238E27FC236}">
                <a16:creationId xmlns:a16="http://schemas.microsoft.com/office/drawing/2014/main" id="{1E0C6DFD-B46C-4802-A1BA-30E2A1A3165B}"/>
              </a:ext>
            </a:extLst>
          </p:cNvPr>
          <p:cNvCxnSpPr>
            <a:cxnSpLocks/>
          </p:cNvCxnSpPr>
          <p:nvPr/>
        </p:nvCxnSpPr>
        <p:spPr bwMode="auto">
          <a:xfrm flipV="1">
            <a:off x="2771800" y="3717032"/>
            <a:ext cx="1440160" cy="1296144"/>
          </a:xfrm>
          <a:prstGeom prst="straightConnector1">
            <a:avLst/>
          </a:prstGeom>
          <a:solidFill>
            <a:schemeClr val="accent1"/>
          </a:solidFill>
          <a:ln w="28575" cap="rnd" cmpd="sng" algn="ctr">
            <a:solidFill>
              <a:schemeClr val="tx2"/>
            </a:solidFill>
            <a:prstDash val="dash"/>
            <a:round/>
            <a:headEnd type="oval" w="med" len="med"/>
            <a:tailEnd type="arrow"/>
          </a:ln>
          <a:effectLst/>
        </p:spPr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E0632642-A89E-416C-9BA2-8D12BE41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665731"/>
            <a:ext cx="2808312" cy="39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49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41"/>
  <p:tag name="TYPE" val="Screen"/>
  <p:tag name="KEYWORD" val="SCREEN"/>
  <p:tag name="TEMPLATEVERSION" val="25/02/2014 13:24:16"/>
</p:tagLst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D278E687-92C6-4B3C-AF96-5CB0190349E2}" vid="{CFC6D6EC-E752-47FD-938E-3537A186C612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15207</TotalTime>
  <Pages>0</Pages>
  <Words>348</Words>
  <Characters>0</Characters>
  <Application>Microsoft Office PowerPoint</Application>
  <PresentationFormat>Presentazione su schermo (4:3)</PresentationFormat>
  <Lines>0</Lines>
  <Paragraphs>52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Gotham Light</vt:lpstr>
      <vt:lpstr>Helvetica</vt:lpstr>
      <vt:lpstr>Segoe UI</vt:lpstr>
      <vt:lpstr>Wingdings</vt:lpstr>
      <vt:lpstr>Personalizza struttura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Alessandra Polidori</dc:creator>
  <cp:lastModifiedBy>Maurizio Stumbo</cp:lastModifiedBy>
  <cp:revision>655</cp:revision>
  <cp:lastPrinted>2021-04-27T08:20:56Z</cp:lastPrinted>
  <dcterms:modified xsi:type="dcterms:W3CDTF">2021-04-27T08:45:32Z</dcterms:modified>
</cp:coreProperties>
</file>